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2" r:id="rId1"/>
  </p:sldMasterIdLst>
  <p:notesMasterIdLst>
    <p:notesMasterId r:id="rId10"/>
  </p:notesMasterIdLst>
  <p:sldIdLst>
    <p:sldId id="256" r:id="rId2"/>
    <p:sldId id="257" r:id="rId3"/>
    <p:sldId id="264" r:id="rId4"/>
    <p:sldId id="258" r:id="rId5"/>
    <p:sldId id="259" r:id="rId6"/>
    <p:sldId id="262" r:id="rId7"/>
    <p:sldId id="260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F6679E-1385-6443-8E4B-6409D2034CD8}" type="datetimeFigureOut">
              <a:rPr lang="en-US"/>
              <a:t>3/1/2022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75512C-9CBA-6944-A1B8-1BC20CBC430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138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060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448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2571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398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8040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2394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976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043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3/1/2022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8189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792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964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5456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6A164-0AD9-F145-AC30-70DBD93F1F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/>
              <a:t>Vitex negundo</a:t>
            </a:r>
            <a:endParaRPr lang="en-US" b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6343A-243F-1B42-B7AA-A492D6147B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B1D353-67B5-0A45-AA18-110F039F1CF1}"/>
              </a:ext>
            </a:extLst>
          </p:cNvPr>
          <p:cNvSpPr txBox="1"/>
          <p:nvPr/>
        </p:nvSpPr>
        <p:spPr>
          <a:xfrm>
            <a:off x="5182191" y="251105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i="1"/>
          </a:p>
        </p:txBody>
      </p:sp>
    </p:spTree>
    <p:extLst>
      <p:ext uri="{BB962C8B-B14F-4D97-AF65-F5344CB8AC3E}">
        <p14:creationId xmlns:p14="http://schemas.microsoft.com/office/powerpoint/2010/main" val="295228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B1645-0240-A94F-96B2-69E28E124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642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6D320-4AB4-7E4E-9E00-E8E8AFC3F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6596911" cy="4370684"/>
          </a:xfrm>
        </p:spPr>
        <p:txBody>
          <a:bodyPr>
            <a:normAutofit fontScale="92500" lnSpcReduction="10000"/>
          </a:bodyPr>
          <a:lstStyle/>
          <a:p>
            <a:r>
              <a:rPr lang="en-GB">
                <a:solidFill>
                  <a:schemeClr val="accent4"/>
                </a:solidFill>
              </a:rPr>
              <a:t>Synonyms : V. bicolor, V. Incisa.</a:t>
            </a:r>
          </a:p>
          <a:p>
            <a:r>
              <a:rPr lang="en-GB" b="1"/>
              <a:t>Family : Verbenaceae</a:t>
            </a:r>
          </a:p>
          <a:p>
            <a:r>
              <a:rPr lang="en-GB" b="1"/>
              <a:t>Indian name : Nirgunda,Sanbhalu, Sinduari</a:t>
            </a:r>
          </a:p>
          <a:p>
            <a:r>
              <a:rPr lang="en-GB" b="1"/>
              <a:t>Distribution :  Throughout India</a:t>
            </a:r>
          </a:p>
          <a:p>
            <a:pPr marL="0" indent="0">
              <a:buNone/>
            </a:pPr>
            <a:r>
              <a:rPr lang="en-GB" b="1"/>
              <a:t>Vitex negundo, commonly known as the Chinese chaste tree, five-leaved chaste tree, or horseshoe vitex, or nisinda is a large aromatic shrub with quadrangular, densely whitish, tomentose branchlets. It is widely used in folk medicine, particularly in South and Southeast.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3D5B9CF3-15E8-5C44-A260-A9A484E3A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6537" y="1978294"/>
            <a:ext cx="3581303" cy="398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825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39C50019-709D-EB42-A55E-883E6A47FC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70954" y="2005573"/>
            <a:ext cx="4650092" cy="3885135"/>
          </a:xfrm>
        </p:spPr>
      </p:pic>
    </p:spTree>
    <p:extLst>
      <p:ext uri="{BB962C8B-B14F-4D97-AF65-F5344CB8AC3E}">
        <p14:creationId xmlns:p14="http://schemas.microsoft.com/office/powerpoint/2010/main" val="3782884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4D001-DA8C-3849-B196-9E52121C1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chemeClr val="accent3">
                    <a:lumMod val="75000"/>
                  </a:schemeClr>
                </a:solidFill>
              </a:rPr>
              <a:t>Morphology</a:t>
            </a:r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F0CC4-E1A6-CB4D-8400-58AA03D84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921" y="1839642"/>
            <a:ext cx="10524828" cy="43998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/>
              <a:t>Vitex negundo is an erect shrub or small tree growing from 2 to 8 m (6.6 to 26.2 ft) in height. The bark is reddish-brown. Its leaves are digitate, with five lanceolate leaflets, sometimes three. Each leaflet is around 4 to 10 cm (1.6 to 3.9 in) in length, with the central leaflet being the largest and possessing a stalk. The leaf edges are toothed or serrated and the bottom surface is covered in hair.</a:t>
            </a:r>
          </a:p>
          <a:p>
            <a:pPr marL="0" indent="0">
              <a:buNone/>
            </a:pPr>
            <a:r>
              <a:rPr lang="en-GB" b="1"/>
              <a:t>The numerous flowers are borne in panicles 10 to 20 cm (3.9 to 7.9 in) in length. Each is around 6 to 7 cm (2.4 to 2.8 in) long and are white to blue in color. The fruit is a succulent drupe, 4 mm (0.16 in) in diameter, rounded to egg-shaped. It is black or purple when ripe.</a:t>
            </a:r>
          </a:p>
          <a:p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914586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A60C2-9111-AC4A-9C29-6EB495ED1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193" y="1186468"/>
            <a:ext cx="9905998" cy="1478570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accent3">
                    <a:lumMod val="75000"/>
                  </a:schemeClr>
                </a:solidFill>
              </a:rPr>
              <a:t>Uses of root </a:t>
            </a:r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32CC3-FEF3-9B40-ABF4-225DBC0E3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194" y="2665038"/>
            <a:ext cx="10244806" cy="5306785"/>
          </a:xfrm>
        </p:spPr>
        <p:txBody>
          <a:bodyPr/>
          <a:lstStyle/>
          <a:p>
            <a:r>
              <a:rPr lang="en-GB" b="1"/>
              <a:t>Decoction of roots given against chronic fever, body pain, indigestion or skin diseases.</a:t>
            </a:r>
          </a:p>
          <a:p>
            <a:r>
              <a:rPr lang="en-GB" b="1"/>
              <a:t>Extract of its roots (2tsp) mixed with tender coconut water given twice daily for seven days to check burning sensation of urination and kidney stones.</a:t>
            </a:r>
          </a:p>
          <a:p>
            <a:r>
              <a:rPr lang="en-GB" b="1"/>
              <a:t>Mixture of paste of its roots along with that of Cynodon dactylon and lime juice applied externally against eczema.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456177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E7882-BF89-C845-87D4-007019015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chemeClr val="accent3">
                    <a:lumMod val="75000"/>
                  </a:schemeClr>
                </a:solidFill>
              </a:rPr>
              <a:t>Uses of leaves </a:t>
            </a:r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18A34-4810-0840-9325-AF92E5440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Dried leaves smoked for checking cough and headache.</a:t>
            </a:r>
          </a:p>
          <a:p>
            <a:r>
              <a:rPr lang="en-GB"/>
              <a:t>Juice of leaves applied on scalp for supporting hair growth.</a:t>
            </a:r>
          </a:p>
          <a:p>
            <a:r>
              <a:rPr lang="en-GB"/>
              <a:t>Juice of leaves given for digestive disorders and expelling worms.</a:t>
            </a:r>
          </a:p>
          <a:p>
            <a:r>
              <a:rPr lang="en-GB"/>
              <a:t>Poultice of its leaves grounded with salt and pepper bandaged for setting fractured bones.</a:t>
            </a:r>
          </a:p>
          <a:p>
            <a:r>
              <a:rPr lang="en-GB"/>
              <a:t>Leaf paste with garlic given orally for checking stammering.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63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40954-7B4F-D54D-94FB-00DEEC89A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chemeClr val="accent3">
                    <a:lumMod val="75000"/>
                  </a:schemeClr>
                </a:solidFill>
              </a:rPr>
              <a:t>Uses of flowers And fruits</a:t>
            </a:r>
            <a:br>
              <a:rPr lang="en-GB">
                <a:solidFill>
                  <a:schemeClr val="accent3">
                    <a:lumMod val="75000"/>
                  </a:schemeClr>
                </a:solidFill>
              </a:rPr>
            </a:br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86812-5592-D040-AB32-F23B341AE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Infusion of flowers considered useful against heavy menstrual discharge.</a:t>
            </a:r>
          </a:p>
          <a:p>
            <a:r>
              <a:rPr lang="en-GB"/>
              <a:t>Dried fruit powder given for expelling worms .</a:t>
            </a:r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E1B016C-BA60-774F-8192-B413B8F23BF6}"/>
              </a:ext>
            </a:extLst>
          </p:cNvPr>
          <p:cNvSpPr txBox="1">
            <a:spLocks/>
          </p:cNvSpPr>
          <p:nvPr/>
        </p:nvSpPr>
        <p:spPr>
          <a:xfrm>
            <a:off x="1382698" y="4166317"/>
            <a:ext cx="10047302" cy="2471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>
                <a:solidFill>
                  <a:schemeClr val="accent3">
                    <a:lumMod val="75000"/>
                  </a:schemeClr>
                </a:solidFill>
              </a:rPr>
              <a:t>ACTIVE CONSTITUTENTS</a:t>
            </a:r>
          </a:p>
          <a:p>
            <a:r>
              <a:rPr lang="en-GB"/>
              <a:t>Iriod glycosides,cucubin,agnuside, nishindaside, negundoside.</a:t>
            </a:r>
          </a:p>
          <a:p>
            <a:endParaRPr lang="en-GB" b="1"/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endParaRPr lang="en-US" b="1" i="1"/>
          </a:p>
        </p:txBody>
      </p:sp>
    </p:spTree>
    <p:extLst>
      <p:ext uri="{BB962C8B-B14F-4D97-AF65-F5344CB8AC3E}">
        <p14:creationId xmlns:p14="http://schemas.microsoft.com/office/powerpoint/2010/main" val="238196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7BEAB-5A0B-5840-8C79-1BD61ECE6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chemeClr val="accent3">
                    <a:lumMod val="75000"/>
                  </a:schemeClr>
                </a:solidFill>
              </a:rPr>
              <a:t>Major ayurvedic formulations</a:t>
            </a:r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4707F-D1D8-BD4C-A856-45C6EDE09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Himacolin cream, Nirgundi-ghrit, Nirgundi-kwath, Pilex, Rumalayas, Varnasodhana-taila.</a:t>
            </a:r>
          </a:p>
          <a:p>
            <a:r>
              <a:rPr lang="en-GB"/>
              <a:t>Nirgund kalpa, Nirgundi taila,Vacadi taila, Rasnadi taila, Jatyadi taila, Vatagajankusa rasa, Dasamula taila, Trivikrama rasa, Candanadi taila, Sarasvatarista.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12737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Gallery</vt:lpstr>
      <vt:lpstr>Vitex negundo</vt:lpstr>
      <vt:lpstr>PowerPoint Presentation</vt:lpstr>
      <vt:lpstr>PowerPoint Presentation</vt:lpstr>
      <vt:lpstr>Morphology</vt:lpstr>
      <vt:lpstr>Uses of root </vt:lpstr>
      <vt:lpstr>Uses of leaves </vt:lpstr>
      <vt:lpstr>Uses of flowers And fruits </vt:lpstr>
      <vt:lpstr>Major ayurvedic formulations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2021-11-30T16:44:27Z</dcterms:created>
  <dcterms:modified xsi:type="dcterms:W3CDTF">2022-03-01T06:12:59Z</dcterms:modified>
</cp:coreProperties>
</file>